
<file path=[Content_Types].xml><?xml version="1.0" encoding="utf-8"?>
<Types xmlns="http://schemas.openxmlformats.org/package/2006/content-types">
  <Default Extension="jpeg" ContentType="image/jpeg"/>
  <Default Extension="mp4" ContentType="vide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69D0B4-45CA-46D4-8FB7-239358036CE3}" v="3018" dt="2021-12-05T16:47:23.917"/>
    <p1510:client id="{D4F4DCE9-7C39-4442-AE81-1EE2E0E4300D}" v="129" dt="2021-12-05T17:42:04.7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03645-DCFE-47FC-8A66-F9A45A422E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1150" y="1247140"/>
            <a:ext cx="7891760" cy="3450844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D509FA-7BD7-4D45-998F-0E43038F1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21150" y="4818126"/>
            <a:ext cx="7891760" cy="1268984"/>
          </a:xfrm>
        </p:spPr>
        <p:txBody>
          <a:bodyPr anchor="b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03A0B2-4A2F-D846-A5E6-FB7CB9A031F7}"/>
              </a:ext>
            </a:extLst>
          </p:cNvPr>
          <p:cNvSpPr/>
          <p:nvPr/>
        </p:nvSpPr>
        <p:spPr>
          <a:xfrm>
            <a:off x="1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573F1D-73A7-FB41-BCAD-FC9AA7DEF4F5}"/>
              </a:ext>
            </a:extLst>
          </p:cNvPr>
          <p:cNvSpPr/>
          <p:nvPr/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FA51C-E4FE-4BF2-A2DD-E32DE57D8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1449AA12-8195-4182-A7AC-2E7E59DFBDAF}" type="datetimeFigureOut">
              <a:rPr lang="en-US" smtClean="0"/>
              <a:pPr algn="r"/>
              <a:t>12/5/2021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438448-FC2D-4A2F-B7C0-04AC50311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1150" y="6292850"/>
            <a:ext cx="4114800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B07C67E-EAD9-47D8-9559-4E091BC03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215696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C53B0-59B2-4B39-93E0-DCFBB932C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525200" cy="15504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8C5F7B-98AC-425B-80BD-6C6F3032D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87710" y="2160016"/>
            <a:ext cx="9525200" cy="39261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8C2EE-2433-424A-878C-24514FF5D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EFD20-ADE2-40F3-A071-6D1E97F8F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7D1D5-5E92-48E1-9475-EC122D3FE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FCF945-5CF3-5542-A36A-9CBB738E735E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7D61B-66C5-4341-8F2D-129A9E4D8283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7685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47FBCF-6EDB-4883-92D4-612F4D1C55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46380" y="565149"/>
            <a:ext cx="2266530" cy="56118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D2DF8-B588-416F-AA11-9F3A0DDE67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87710" y="565149"/>
            <a:ext cx="7088929" cy="56118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F7B1D-405D-4EE7-9A23-3F21916C9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B9304-686C-431A-8E7F-D9DD19F4D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A240B-DB2E-46ED-8AC6-744B2C1C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275F2C-778B-864A-8379-6D0726B18FDC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0051C8-76B3-384B-BCF1-60BB80301FCD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77125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C5DD8-8608-4B55-96D8-0AB848C02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3CC0B-7B21-422D-937D-FBD49EE93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0EAFA-89BC-43E9-8EB9-B6B3CD136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50944-70C2-487F-A102-58CDFB94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7B7B8-A972-455E-9D8C-9B8026A53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CC95119-6D9D-3542-9E0E-4171B33DC9CA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FC92F19-7317-314C-81B7-43B8B687F4E4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7724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087F2-AA0E-4F0C-9AD6-235302157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150" y="1251674"/>
            <a:ext cx="7891760" cy="2914688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37807-96B8-4061-A845-1287216BF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21150" y="4818126"/>
            <a:ext cx="7891760" cy="127152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AF346-9503-4767-BCB4-84B823E27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9605B-A39D-4BEE-B46F-16CF13FA0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1150" y="62928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5834A-942D-410B-A430-43F9E01FC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D199D5-C485-D449-9804-F755E0907B51}"/>
              </a:ext>
            </a:extLst>
          </p:cNvPr>
          <p:cNvSpPr/>
          <p:nvPr/>
        </p:nvSpPr>
        <p:spPr>
          <a:xfrm>
            <a:off x="1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90D1A7-C550-2540-86C9-EB0FB2EB2E71}"/>
              </a:ext>
            </a:extLst>
          </p:cNvPr>
          <p:cNvSpPr/>
          <p:nvPr/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51388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FCAD2-C321-4E81-AEBE-696A90E2D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486690" cy="15504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20CD1-0E09-4415-911C-0F5B7341DD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7709" y="2160016"/>
            <a:ext cx="4425437" cy="39270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963EDD-031A-49CA-9130-067550BD0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48963" y="2160016"/>
            <a:ext cx="4425437" cy="39270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08E79-A0BE-49F3-AE92-7EE5CC78F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8B87C-BF1E-47CF-9A4E-FD4BE32C0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C06E71-46F6-469C-A9CA-E707EBE51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2659F6-6B3B-A545-A45F-FAD238210D47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0637F8-15DE-2240-8BF8-D6E57A337B1A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60853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3B26D-64DE-4314-8BD2-25FD618FB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056" y="457200"/>
            <a:ext cx="9521854" cy="15544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77613-5CEE-4B05-A937-CD43EAAAB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1057" y="2165086"/>
            <a:ext cx="4425696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3E4779-3B5A-4993-9C7F-FB19F1633F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91056" y="2988998"/>
            <a:ext cx="4425697" cy="30981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1081A-685C-4C18-9AE9-425106A02F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87214" y="2165086"/>
            <a:ext cx="4425696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80F424-FE3A-4B7D-B60C-7AEA2118A5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87214" y="2988998"/>
            <a:ext cx="4425696" cy="30981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4D2A96-CD7D-41BC-BDBE-5E29B7C0B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D1471D-6DDE-4E56-84E9-48136966A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A3F451-CF28-4F57-B844-52A665440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1FA03E-7A83-AB41-BB4B-25B04946559A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702630-3C98-A142-9D04-1D852974DC26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1448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22D7A-4502-49C3-BAFB-6D46F7A2E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B67EE-A167-43D1-9C58-7B736CF28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5605B7-599B-450E-9E8D-2A9AE3F30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5BD2B1-8C5F-430B-A0F2-CD5281AB7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BA877B-B45A-BD48-8FC8-E752E7D7174F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F3343D-2AFA-B544-B40A-315F5EC680B6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7260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308016-71BA-4CD3-918D-51613F7F4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B24F46-0425-47C6-9FFB-F69AFFFE8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E7A99-1593-4189-A514-8209CC32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C15DFD-AB97-AB43-A6C9-2808708C91B4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05BA89-ECA6-2247-ABBB-3C67160202E9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7861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E933B-3FC6-4B08-9FBE-2DD48307A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2" y="455362"/>
            <a:ext cx="4043440" cy="1584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FBD4A-4514-4DCE-8F18-914DF3F4E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1232" y="565151"/>
            <a:ext cx="5358384" cy="552196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F18C85-0675-4202-B796-352766854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7712" y="2039874"/>
            <a:ext cx="4043440" cy="38291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0079E5-F934-4D04-866F-F7CB5B08A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05FC94-7915-439A-B937-F02D1BB03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B69B19-4156-4584-B1DC-4F42F200B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1B6031-8ABE-F648-8E05-3D08D0D54B53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ABD855-35E6-BE4F-8B03-FD12DDB32E10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95707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E1F3B-090C-4BB5-84BE-8ED0FC598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1" y="455362"/>
            <a:ext cx="4043436" cy="1584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97C49E-9426-4B24-B2A7-C54B89DA60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1232" y="565150"/>
            <a:ext cx="5355607" cy="552267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C7F011-0A5F-44E9-88CD-C95A33351B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7711" y="2039874"/>
            <a:ext cx="4043436" cy="38291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721C85-27BB-4533-A21B-C379FE03A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018850-01F1-4247-9BFD-1DDC5DDDC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B365A9-4C28-480F-B370-2DFF234B7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0EAFF3-0A84-F84B-90E4-A596F00B3DC2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392559-3C15-B249-93C9-B0F7E9E5DDD8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37196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7ACD69-D2F4-4938-B590-C41404901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486690" cy="1550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62BD4-BA0F-4CA4-BAE3-DF2B5087C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7710" y="2160016"/>
            <a:ext cx="9486690" cy="3926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B2FEE-249E-42F1-94D8-A8C0759EF4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8632" y="6292850"/>
            <a:ext cx="30942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AA12-8195-4182-A7AC-2E7E59DFBDAF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0C617-A890-4920-83B0-143C033490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711" y="62928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1B4F1-B06B-4BBE-BFFF-C0B386E244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9574" y="6292850"/>
            <a:ext cx="813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FC975-2FD7-44A5-9E78-ECBA46156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33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8">
            <a:extLst>
              <a:ext uri="{FF2B5EF4-FFF2-40B4-BE49-F238E27FC236}">
                <a16:creationId xmlns:a16="http://schemas.microsoft.com/office/drawing/2014/main" id="{A88F843D-1C1B-C740-AC27-E3238D0F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6A96AFB6-C02E-459B-927C-A4AC8A9A84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Rectangle">
            <a:extLst>
              <a:ext uri="{FF2B5EF4-FFF2-40B4-BE49-F238E27FC236}">
                <a16:creationId xmlns:a16="http://schemas.microsoft.com/office/drawing/2014/main" id="{44037D61-FFBD-0342-90C5-D1AD7C899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73751" y="4102096"/>
            <a:ext cx="9418249" cy="2755904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/>
            <a:endParaRPr sz="2600" cap="all" dirty="0">
              <a:solidFill>
                <a:srgbClr val="FFFFFF"/>
              </a:solidFill>
              <a:sym typeface="Avenir Next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A21C8291-E3D5-4240-8FF4-E5213CBCC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B44AFE-C181-7047-8CC9-CA00BD385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231616" y="4642192"/>
            <a:ext cx="8393008" cy="1015663"/>
          </a:xfrm>
        </p:spPr>
        <p:txBody>
          <a:bodyPr anchor="b">
            <a:normAutofit/>
          </a:bodyPr>
          <a:lstStyle/>
          <a:p>
            <a:r>
              <a:rPr lang="hu-HU" sz="5400" dirty="0"/>
              <a:t>Budapest fényvillamosai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231616" y="5625446"/>
            <a:ext cx="8395223" cy="572506"/>
          </a:xfrm>
        </p:spPr>
        <p:txBody>
          <a:bodyPr>
            <a:normAutofit/>
          </a:bodyPr>
          <a:lstStyle/>
          <a:p>
            <a:r>
              <a:rPr lang="hu-HU" dirty="0"/>
              <a:t>Készítette: Balogh Anna, Szentgyörgyi Ádám</a:t>
            </a:r>
          </a:p>
        </p:txBody>
      </p:sp>
    </p:spTree>
    <p:extLst>
      <p:ext uri="{BB962C8B-B14F-4D97-AF65-F5344CB8AC3E}">
        <p14:creationId xmlns:p14="http://schemas.microsoft.com/office/powerpoint/2010/main" val="4266748471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4" descr="A képen kültéri, éjjel, világos látható&#10;&#10;Automatikusan generált leírás">
            <a:extLst>
              <a:ext uri="{FF2B5EF4-FFF2-40B4-BE49-F238E27FC236}">
                <a16:creationId xmlns:a16="http://schemas.microsoft.com/office/drawing/2014/main" id="{0E867126-4045-42BA-8B3E-9869D9CF6A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44" r="-1" b="-1"/>
          <a:stretch/>
        </p:blipFill>
        <p:spPr>
          <a:xfrm>
            <a:off x="20" y="10"/>
            <a:ext cx="7444308" cy="6857990"/>
          </a:xfrm>
          <a:custGeom>
            <a:avLst/>
            <a:gdLst/>
            <a:ahLst/>
            <a:cxnLst/>
            <a:rect l="l" t="t" r="r" b="b"/>
            <a:pathLst>
              <a:path w="7444328" h="6858000">
                <a:moveTo>
                  <a:pt x="0" y="0"/>
                </a:moveTo>
                <a:lnTo>
                  <a:pt x="6874601" y="0"/>
                </a:lnTo>
                <a:lnTo>
                  <a:pt x="6874601" y="565149"/>
                </a:lnTo>
                <a:lnTo>
                  <a:pt x="7444328" y="565149"/>
                </a:lnTo>
                <a:lnTo>
                  <a:pt x="744432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D8C68F39-5E8A-844C-A8FD-394F253C1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10472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BC583CEB-AC2B-2640-94F6-5958E6BC5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10472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A649CFB-8BC8-4F0A-942B-DF8D2D2CC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8462" y="455362"/>
            <a:ext cx="3677491" cy="15504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u-HU" sz="3400" err="1"/>
              <a:t>Duewag</a:t>
            </a:r>
            <a:r>
              <a:rPr lang="hu-HU" sz="3400"/>
              <a:t> TW6000 fényvillamos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E8DC0A2-33D3-4EA3-97F0-A533CF4BC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8462" y="2160016"/>
            <a:ext cx="3677491" cy="392615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hu-HU" sz="1900">
                <a:ea typeface="+mn-lt"/>
                <a:cs typeface="+mn-lt"/>
              </a:rPr>
              <a:t>A Hannoveri fényvillamos szintén 2021-ben gurult ki először a garázsból. A villamos sajnos szintén csak a tetején lett díszítve apró izzókból álló fényfüzérekkel. A villamos nem összekeverendő a mikulásvillamos változatával.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u-HU" sz="1900">
                <a:ea typeface="+mn-lt"/>
                <a:cs typeface="+mn-lt"/>
              </a:rPr>
              <a:t>A villamos a 3-as, 42-es, 50-es, és az 51-es villamosok vonalán közlekedik.</a:t>
            </a:r>
            <a:endParaRPr lang="en-US" sz="1900"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endParaRPr lang="hu-HU" sz="1900"/>
          </a:p>
        </p:txBody>
      </p:sp>
    </p:spTree>
    <p:extLst>
      <p:ext uri="{BB962C8B-B14F-4D97-AF65-F5344CB8AC3E}">
        <p14:creationId xmlns:p14="http://schemas.microsoft.com/office/powerpoint/2010/main" val="4200912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4" descr="A képen égbolt, szállítás, kültéri, vonat látható&#10;&#10;Automatikusan generált leírás">
            <a:extLst>
              <a:ext uri="{FF2B5EF4-FFF2-40B4-BE49-F238E27FC236}">
                <a16:creationId xmlns:a16="http://schemas.microsoft.com/office/drawing/2014/main" id="{3E1332A8-B02F-4157-82E6-6E682376C0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91" r="21256"/>
          <a:stretch/>
        </p:blipFill>
        <p:spPr>
          <a:xfrm>
            <a:off x="4748403" y="10"/>
            <a:ext cx="7443597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8C68F39-5E8A-844C-A8FD-394F253C1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8403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C583CEB-AC2B-2640-94F6-5958E6BC5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8403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4D00123-61B8-4A4E-A0DB-A78FB38FE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455362"/>
            <a:ext cx="3780775" cy="15504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u-HU" sz="3400" err="1"/>
              <a:t>Duewag</a:t>
            </a:r>
            <a:r>
              <a:rPr lang="hu-HU" sz="3400"/>
              <a:t> TW6000 mikulásvillamos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604C388-46F9-44E7-807A-74F1D3528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2160016"/>
            <a:ext cx="3780775" cy="392615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1500">
                <a:ea typeface="+mn-lt"/>
                <a:cs typeface="+mn-lt"/>
              </a:rPr>
              <a:t>A Hannoveri mikulásvillamos az Árkád megbízásából jött létre. A villamos teljesen máshogy néz ki mint egy normális fényvillamos, nem összekeverendő a fényvillamos változatával. A villamos mikulás stílusba van öltöztetve, de a mikulástrolitól eltérve itt nem lehet ajándék-cipősdobozokat leadni, amiket a BKK a Baptista Szeretetszolgálatnak adományoz. </a:t>
            </a:r>
            <a:endParaRPr lang="hu-HU" sz="1500"/>
          </a:p>
          <a:p>
            <a:pPr marL="0" indent="0">
              <a:lnSpc>
                <a:spcPct val="100000"/>
              </a:lnSpc>
              <a:buNone/>
            </a:pPr>
            <a:r>
              <a:rPr lang="hu-HU" sz="1500" b="1">
                <a:ea typeface="+mn-lt"/>
                <a:cs typeface="+mn-lt"/>
              </a:rPr>
              <a:t>A villamos nem közlekedik ebben az évben.</a:t>
            </a:r>
            <a:endParaRPr lang="hu-HU" sz="1500" b="1"/>
          </a:p>
          <a:p>
            <a:pPr>
              <a:lnSpc>
                <a:spcPct val="100000"/>
              </a:lnSpc>
            </a:pPr>
            <a:endParaRPr lang="hu-HU" sz="1500"/>
          </a:p>
        </p:txBody>
      </p:sp>
    </p:spTree>
    <p:extLst>
      <p:ext uri="{BB962C8B-B14F-4D97-AF65-F5344CB8AC3E}">
        <p14:creationId xmlns:p14="http://schemas.microsoft.com/office/powerpoint/2010/main" val="22715061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3BB7E73-E730-42EA-AACE-D1E323EA5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F6C2E9-B316-4410-88E5-74F044FC3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85409" y="565153"/>
            <a:ext cx="5106593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5FC23A8-A844-4B6E-A0BD-3464ACE65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" y="272655"/>
            <a:ext cx="6405957" cy="1550419"/>
          </a:xfrm>
        </p:spPr>
        <p:txBody>
          <a:bodyPr>
            <a:normAutofit/>
          </a:bodyPr>
          <a:lstStyle/>
          <a:p>
            <a:r>
              <a:rPr lang="hu-HU" dirty="0"/>
              <a:t>Köszönjük a figyelmet!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D756094-055C-42F2-B2D9-6950E8343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00" y="2231886"/>
            <a:ext cx="6405957" cy="465957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u-HU" dirty="0"/>
              <a:t>Külön köszönet Anna apukájának (Balogh Bencének), Juhász Rolandnak, Vitéz Gergelynek, a BKV munkatársainak.</a:t>
            </a:r>
          </a:p>
          <a:p>
            <a:pPr marL="0" indent="0">
              <a:buNone/>
            </a:pPr>
            <a:r>
              <a:rPr lang="hu-HU" dirty="0"/>
              <a:t>Készítette: Balogh Anna, Szentgyörgyi Ádám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Források:</a:t>
            </a:r>
          </a:p>
          <a:p>
            <a:pPr marL="0" indent="0">
              <a:buNone/>
            </a:pPr>
            <a:r>
              <a:rPr lang="hu-HU" dirty="0"/>
              <a:t>bkk.hu</a:t>
            </a:r>
          </a:p>
          <a:p>
            <a:pPr marL="0" indent="0">
              <a:buNone/>
            </a:pPr>
            <a:r>
              <a:rPr lang="hu-HU" dirty="0"/>
              <a:t>bkv.hu</a:t>
            </a:r>
          </a:p>
          <a:p>
            <a:pPr marL="0" indent="0">
              <a:buNone/>
            </a:pPr>
            <a:r>
              <a:rPr lang="hu-HU" dirty="0"/>
              <a:t>Vitéz Gergely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D07262-43A6-451F-9B19-77B943C63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4113" y="1"/>
            <a:ext cx="453788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16265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ép 6" descr="A képen beltéri, világos, kültéri objektum látható&#10;&#10;Automatikusan generált leírás">
            <a:extLst>
              <a:ext uri="{FF2B5EF4-FFF2-40B4-BE49-F238E27FC236}">
                <a16:creationId xmlns:a16="http://schemas.microsoft.com/office/drawing/2014/main" id="{7065C8FB-DC0D-43B7-B2EF-112C0F0855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39" r="1" b="27763"/>
          <a:stretch/>
        </p:blipFill>
        <p:spPr>
          <a:xfrm>
            <a:off x="4748403" y="10"/>
            <a:ext cx="7443597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8C68F39-5E8A-844C-A8FD-394F253C1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8403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583CEB-AC2B-2640-94F6-5958E6BC5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8403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79ED937-E04D-4833-9723-E52435370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455362"/>
            <a:ext cx="3603625" cy="15504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u-HU" sz="3700"/>
              <a:t>Mi az a Fényvillamos?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EFD7D54-6210-4EF0-B203-7C08C179E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2160016"/>
            <a:ext cx="3603625" cy="392615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hu-HU" dirty="0"/>
              <a:t>A Fényvillamos egy adventi időszakra, alacsony fogyasztású LED-füzérekkel (kezdetben apró izzókkal) feldíszített villamos, ami este fénybe borít mindent. Innen kapta a Fényvillamos megnevezést. Régebben a "</a:t>
            </a:r>
            <a:r>
              <a:rPr lang="hu-HU" i="1" dirty="0"/>
              <a:t>Karácsonyi villamos</a:t>
            </a:r>
            <a:r>
              <a:rPr lang="hu-HU" dirty="0"/>
              <a:t>" nevet viselte.</a:t>
            </a:r>
            <a:endParaRPr lang="hu-HU"/>
          </a:p>
          <a:p>
            <a:pPr>
              <a:lnSpc>
                <a:spcPct val="100000"/>
              </a:lnSpc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319920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C68F39-5E8A-844C-A8FD-394F253C1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583CEB-AC2B-2640-94F6-5958E6BC5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A375CBF3-9FC6-48E3-94FD-8EE858634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510" y="455362"/>
            <a:ext cx="7744559" cy="1550419"/>
          </a:xfrm>
        </p:spPr>
        <p:txBody>
          <a:bodyPr>
            <a:normAutofit/>
          </a:bodyPr>
          <a:lstStyle/>
          <a:p>
            <a:r>
              <a:rPr lang="hu-HU" sz="4100"/>
              <a:t>A Fényvillamos története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031A535-6A39-42A7-9A3A-B4FA6E4AE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510" y="1232374"/>
            <a:ext cx="7180957" cy="55879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buNone/>
            </a:pPr>
            <a:r>
              <a:rPr lang="hu-HU" sz="1400" dirty="0">
                <a:ea typeface="+mn-lt"/>
                <a:cs typeface="+mn-lt"/>
              </a:rPr>
              <a:t>Budapesten már régi tradíciója van annak, hogy egy-egy villamost feldíszítenek kívülről és belülről is, így karácsonyi fények között utazhatunk esténként Budapesten. Sőt! Idén nem csak villamos jár majd, hanem lesz fény-HÉV, fénytroli, fényvonat is. </a:t>
            </a:r>
            <a:endParaRPr lang="hu-HU"/>
          </a:p>
          <a:p>
            <a:pPr algn="just">
              <a:buNone/>
            </a:pPr>
            <a:r>
              <a:rPr lang="hu-HU" sz="1400" dirty="0">
                <a:ea typeface="+mn-lt"/>
                <a:cs typeface="+mn-lt"/>
              </a:rPr>
              <a:t>A karácsonyi fényvillamos, vagy másnéven </a:t>
            </a:r>
            <a:r>
              <a:rPr lang="hu-HU" sz="1400" dirty="0" err="1">
                <a:ea typeface="+mn-lt"/>
                <a:cs typeface="+mn-lt"/>
              </a:rPr>
              <a:t>csillamos</a:t>
            </a:r>
            <a:r>
              <a:rPr lang="hu-HU" sz="1400" dirty="0">
                <a:ea typeface="+mn-lt"/>
                <a:cs typeface="+mn-lt"/>
              </a:rPr>
              <a:t> először 2009-ben jelent meg Budapesten. A szolgáltatás nevének helyesírása eleinte meglehetősen bizonytalan volt, írták nagybetűvel, köznévként, de idézőjelben is, mára azonban letisztulóban van. 2009-ben még csak a 2-es, 2A-s villamos vonalán jártak az esti órákban. Az első időszakban még szilveszterkor is fel lehetett szállni a villamosra, amiről rengeteg csodás kép készült az adventi fényekkel kivilágított rakpart mellett. Az azóta eltelt szezonban a fényvillamost egyre több helyen lehetett elcsípni. A különleges villamos normál díjszabással igénybe vehető a karácsonyi időszak alatt is, viszont a villamos nem közlekedik december 24-én Szenteste és december 31-én Szilveszter este. Nincs karácsony fényvillamos nélkül! Az adventi Fényvillamosok </a:t>
            </a:r>
            <a:r>
              <a:rPr lang="hu-HU" sz="1400" dirty="0" err="1">
                <a:ea typeface="+mn-lt"/>
                <a:cs typeface="+mn-lt"/>
              </a:rPr>
              <a:t>alíg</a:t>
            </a:r>
            <a:r>
              <a:rPr lang="hu-HU" sz="1400" dirty="0">
                <a:ea typeface="+mn-lt"/>
                <a:cs typeface="+mn-lt"/>
              </a:rPr>
              <a:t> pár év alatt váltak az adventi Budapest elmaradhatatlan kellékévé. </a:t>
            </a:r>
            <a:endParaRPr lang="hu-HU">
              <a:ea typeface="+mn-lt"/>
              <a:cs typeface="+mn-lt"/>
            </a:endParaRPr>
          </a:p>
          <a:p>
            <a:pPr algn="just">
              <a:buNone/>
            </a:pPr>
            <a:r>
              <a:rPr lang="hu-HU" sz="1400" dirty="0">
                <a:ea typeface="+mn-lt"/>
                <a:cs typeface="+mn-lt"/>
              </a:rPr>
              <a:t>A villamos először csak egy vonalon járt, most azonban már több vonalon is jár, hogy elvigye a karácsonyi fényeket a téli estékbe. A normál díjszabással igénybe vehető Fényvillamos 2013 óta, a nyolcadik éve közlekedik a karácsonyi időszak alatt. Az UV nosztalgiavillamoson 3500 méternyi fényfüzéren 39 200 hidegfehér és kék színű LED világít, utasterében pedig ünnepi díszítés látható</a:t>
            </a:r>
            <a:endParaRPr lang="hu-HU"/>
          </a:p>
        </p:txBody>
      </p:sp>
      <p:pic>
        <p:nvPicPr>
          <p:cNvPr id="5" name="Kép 5" descr="A képen kültéri, éjjel, eső, esős látható&#10;&#10;Automatikusan generált leírás">
            <a:extLst>
              <a:ext uri="{FF2B5EF4-FFF2-40B4-BE49-F238E27FC236}">
                <a16:creationId xmlns:a16="http://schemas.microsoft.com/office/drawing/2014/main" id="{5FF34DB3-587D-4CD4-B834-8F51DCEC3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793" y="1679392"/>
            <a:ext cx="3593419" cy="2731598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6C9728D8-8AEF-4E5A-BC8E-2C3CDBB977F7}"/>
              </a:ext>
            </a:extLst>
          </p:cNvPr>
          <p:cNvSpPr txBox="1"/>
          <p:nvPr/>
        </p:nvSpPr>
        <p:spPr>
          <a:xfrm>
            <a:off x="8766717" y="4406970"/>
            <a:ext cx="296622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hu-HU" dirty="0"/>
              <a:t>UV fényvillamos 2010 januárjában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31267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4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4" descr="A képen szállítás, sárga, vonat, busz látható&#10;&#10;Automatikusan generált leírás">
            <a:extLst>
              <a:ext uri="{FF2B5EF4-FFF2-40B4-BE49-F238E27FC236}">
                <a16:creationId xmlns:a16="http://schemas.microsoft.com/office/drawing/2014/main" id="{B0051CA7-75CC-49F7-B273-3ACC5A5375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47" r="-1" b="61"/>
          <a:stretch/>
        </p:blipFill>
        <p:spPr>
          <a:xfrm>
            <a:off x="-43415" y="10"/>
            <a:ext cx="12188952" cy="6857990"/>
          </a:xfrm>
          <a:prstGeom prst="rect">
            <a:avLst/>
          </a:prstGeom>
        </p:spPr>
      </p:pic>
      <p:sp>
        <p:nvSpPr>
          <p:cNvPr id="28" name="Rectangle">
            <a:extLst>
              <a:ext uri="{FF2B5EF4-FFF2-40B4-BE49-F238E27FC236}">
                <a16:creationId xmlns:a16="http://schemas.microsoft.com/office/drawing/2014/main" id="{F7C9FD24-3092-E04F-925D-C1183BF54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7551978" cy="6858001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/>
            <a:endParaRPr sz="2600" cap="all" dirty="0">
              <a:solidFill>
                <a:srgbClr val="FFFFFF"/>
              </a:solidFill>
              <a:sym typeface="Avenir Next"/>
            </a:endParaRPr>
          </a:p>
        </p:txBody>
      </p:sp>
      <p:sp>
        <p:nvSpPr>
          <p:cNvPr id="30" name="Rectangle 28">
            <a:extLst>
              <a:ext uri="{FF2B5EF4-FFF2-40B4-BE49-F238E27FC236}">
                <a16:creationId xmlns:a16="http://schemas.microsoft.com/office/drawing/2014/main" id="{D8C68F39-5E8A-844C-A8FD-394F253C1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153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C583CEB-AC2B-2640-94F6-5958E6BC5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153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78C7C82-8DEF-4C94-87F6-850AE36ED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1" y="455362"/>
            <a:ext cx="6400798" cy="1550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hu-HU"/>
              <a:t>Az "új" fényvillamosok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27DF1CE-F287-4D7C-8EBB-90DDDB3C5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1" y="1332968"/>
            <a:ext cx="6400798" cy="475320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spcBef>
                <a:spcPts val="200"/>
              </a:spcBef>
              <a:buNone/>
            </a:pPr>
            <a:r>
              <a:rPr lang="hu-HU" dirty="0"/>
              <a:t>2020-ban más villamos típusokat (típusonként egy-egy darabot) is feldíszítettek, itt már inkább LED-szalagokkal:</a:t>
            </a:r>
          </a:p>
          <a:p>
            <a:pPr marL="342900" indent="-342900">
              <a:spcBef>
                <a:spcPts val="200"/>
              </a:spcBef>
            </a:pPr>
            <a:r>
              <a:rPr lang="hu-HU" dirty="0"/>
              <a:t>Tatra T5C5K</a:t>
            </a:r>
          </a:p>
          <a:p>
            <a:pPr marL="342900" indent="-342900">
              <a:spcBef>
                <a:spcPts val="200"/>
              </a:spcBef>
            </a:pPr>
            <a:r>
              <a:rPr lang="hu-HU" dirty="0"/>
              <a:t>Ganz KCSV-7</a:t>
            </a:r>
          </a:p>
          <a:p>
            <a:pPr marL="342900" indent="-342900">
              <a:spcBef>
                <a:spcPts val="200"/>
              </a:spcBef>
            </a:pPr>
            <a:r>
              <a:rPr lang="hu-HU" dirty="0"/>
              <a:t>Ganz ICS</a:t>
            </a:r>
          </a:p>
          <a:p>
            <a:pPr marL="342900" indent="-342900">
              <a:spcBef>
                <a:spcPts val="200"/>
              </a:spcBef>
            </a:pPr>
            <a:r>
              <a:rPr lang="hu-HU" dirty="0"/>
              <a:t>TW6000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hu-HU" dirty="0"/>
              <a:t>2021-ben </a:t>
            </a:r>
            <a:r>
              <a:rPr lang="hu-HU" i="1" dirty="0"/>
              <a:t>Siemens </a:t>
            </a:r>
            <a:r>
              <a:rPr lang="hu-HU" i="1" dirty="0" err="1"/>
              <a:t>Combino</a:t>
            </a:r>
            <a:r>
              <a:rPr lang="hu-HU" i="1" dirty="0"/>
              <a:t> </a:t>
            </a:r>
            <a:r>
              <a:rPr lang="hu-HU" dirty="0"/>
              <a:t>fényvillamos is közlekedik,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hu-HU" dirty="0"/>
              <a:t>2022-ben </a:t>
            </a:r>
            <a:r>
              <a:rPr lang="hu-HU" i="1" dirty="0"/>
              <a:t>CAF </a:t>
            </a:r>
            <a:r>
              <a:rPr lang="hu-HU" i="1" dirty="0" err="1"/>
              <a:t>Urbos</a:t>
            </a:r>
            <a:r>
              <a:rPr lang="hu-HU" i="1" dirty="0"/>
              <a:t> 3</a:t>
            </a:r>
            <a:r>
              <a:rPr lang="hu-HU" dirty="0"/>
              <a:t>(?) fényvillamos is érkezik.</a:t>
            </a:r>
          </a:p>
          <a:p>
            <a:pPr marL="0" indent="0">
              <a:spcBef>
                <a:spcPts val="200"/>
              </a:spcBef>
              <a:buNone/>
            </a:pPr>
            <a:endParaRPr lang="hu-HU" dirty="0"/>
          </a:p>
          <a:p>
            <a:pPr marL="0" indent="0">
              <a:spcBef>
                <a:spcPts val="200"/>
              </a:spcBef>
              <a:buNone/>
            </a:pPr>
            <a:r>
              <a:rPr lang="hu-HU" dirty="0"/>
              <a:t>Az Árkád közreműködésével még egy </a:t>
            </a:r>
            <a:r>
              <a:rPr lang="hu-HU" i="1" dirty="0"/>
              <a:t>TW6000 </a:t>
            </a:r>
            <a:r>
              <a:rPr lang="hu-HU" dirty="0"/>
              <a:t>típusú mikulásvillamost is készítettek, de ez sajnos nem közlekedik ebben az évben.</a:t>
            </a:r>
          </a:p>
        </p:txBody>
      </p:sp>
    </p:spTree>
    <p:extLst>
      <p:ext uri="{BB962C8B-B14F-4D97-AF65-F5344CB8AC3E}">
        <p14:creationId xmlns:p14="http://schemas.microsoft.com/office/powerpoint/2010/main" val="1531894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5" descr="A képen homály látható&#10;&#10;Automatikusan generált leírás">
            <a:extLst>
              <a:ext uri="{FF2B5EF4-FFF2-40B4-BE49-F238E27FC236}">
                <a16:creationId xmlns:a16="http://schemas.microsoft.com/office/drawing/2014/main" id="{7730FBC2-E4DD-4C9E-AE03-1415C71C1E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03" r="9285"/>
          <a:stretch/>
        </p:blipFill>
        <p:spPr>
          <a:xfrm>
            <a:off x="20" y="10"/>
            <a:ext cx="7444308" cy="6857990"/>
          </a:xfrm>
          <a:custGeom>
            <a:avLst/>
            <a:gdLst/>
            <a:ahLst/>
            <a:cxnLst/>
            <a:rect l="l" t="t" r="r" b="b"/>
            <a:pathLst>
              <a:path w="7444328" h="6858000">
                <a:moveTo>
                  <a:pt x="0" y="0"/>
                </a:moveTo>
                <a:lnTo>
                  <a:pt x="6874601" y="0"/>
                </a:lnTo>
                <a:lnTo>
                  <a:pt x="6874601" y="565149"/>
                </a:lnTo>
                <a:lnTo>
                  <a:pt x="7444328" y="565149"/>
                </a:lnTo>
                <a:lnTo>
                  <a:pt x="744432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D8C68F39-5E8A-844C-A8FD-394F253C1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10472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C583CEB-AC2B-2640-94F6-5958E6BC5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10472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2860AC0-2FF4-4AAC-9066-D7CDFDC41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8462" y="455362"/>
            <a:ext cx="3677491" cy="1550419"/>
          </a:xfrm>
        </p:spPr>
        <p:txBody>
          <a:bodyPr>
            <a:normAutofit/>
          </a:bodyPr>
          <a:lstStyle/>
          <a:p>
            <a:r>
              <a:rPr lang="hu-HU"/>
              <a:t>Ganz UV fényvillamos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333E102-2736-4E4F-ADD4-06068D77F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8462" y="2160016"/>
            <a:ext cx="3677491" cy="392615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hu-HU" sz="1700" dirty="0">
                <a:ea typeface="+mn-lt"/>
                <a:cs typeface="+mn-lt"/>
              </a:rPr>
              <a:t>A Ganz UV fényvillamos az adventi időszakban rengeteg villamosvonalat bejár: A 2-es, 19-es, 42-es, 47-es, 49-es, 50-es, 56A, 59-es, 62A és 69-es villamosvonalakat december elejétől január elejéig felváltva járja, legtöbb kilométerét mégis az eredeti, 2-es vonalán teszi meg. A villamos kezdetben apró izzókból álló fényfüzérekkel volt díszítve, később ezt felváltották az alacsony fogyasztású LED-izzók.</a:t>
            </a:r>
            <a:endParaRPr lang="hu-HU" sz="1700" dirty="0"/>
          </a:p>
        </p:txBody>
      </p:sp>
    </p:spTree>
    <p:extLst>
      <p:ext uri="{BB962C8B-B14F-4D97-AF65-F5344CB8AC3E}">
        <p14:creationId xmlns:p14="http://schemas.microsoft.com/office/powerpoint/2010/main" val="2151216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ép 6" descr="A képen kültéri, épület, utca, éjjel látható&#10;&#10;Automatikusan generált leírás">
            <a:extLst>
              <a:ext uri="{FF2B5EF4-FFF2-40B4-BE49-F238E27FC236}">
                <a16:creationId xmlns:a16="http://schemas.microsoft.com/office/drawing/2014/main" id="{ADD00B19-001B-4379-886E-E1E7B9CD43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59" r="7990" b="-1"/>
          <a:stretch/>
        </p:blipFill>
        <p:spPr>
          <a:xfrm>
            <a:off x="4748403" y="10"/>
            <a:ext cx="7443597" cy="685799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D8C68F39-5E8A-844C-A8FD-394F253C1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8403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C583CEB-AC2B-2640-94F6-5958E6BC5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8403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86B4F21-B104-44E2-B8D7-77C0D57FC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455362"/>
            <a:ext cx="3603625" cy="1550419"/>
          </a:xfrm>
        </p:spPr>
        <p:txBody>
          <a:bodyPr>
            <a:normAutofit/>
          </a:bodyPr>
          <a:lstStyle/>
          <a:p>
            <a:r>
              <a:rPr lang="hu-HU" sz="4100"/>
              <a:t>Tatra T5C5K fényvillamos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660D1AE-1D25-47DD-967E-2EFAC9DFF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2160016"/>
            <a:ext cx="3603625" cy="392615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hu-HU" sz="1500" dirty="0"/>
              <a:t>Ez a fényvillamos két kocsis, és három kocsis üzemben is közlekedik. A villamost LED szalagok díszítik, melyeknek színei </a:t>
            </a:r>
            <a:r>
              <a:rPr lang="hu-HU" sz="1500" dirty="0" err="1"/>
              <a:t>kocsinként</a:t>
            </a:r>
            <a:r>
              <a:rPr lang="hu-HU" sz="1500" dirty="0"/>
              <a:t> változóak. Három kocsis üzemben piros-fehér-zöld, két kocsis üzemben piros-zöld, vagy fehér színekben pompázik, melyek az ország színeit jellemzik.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u-HU" sz="1500" dirty="0"/>
              <a:t>Két kocsis üzemben az 56/56A/61-es, 59-es, 41-es és a 14-es villamosvonalakon,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u-HU" sz="1500" dirty="0"/>
              <a:t>három kocsis üzemben a 1-es, és a 14-es villamos folyamán közlekedik.</a:t>
            </a:r>
          </a:p>
        </p:txBody>
      </p:sp>
    </p:spTree>
    <p:extLst>
      <p:ext uri="{BB962C8B-B14F-4D97-AF65-F5344CB8AC3E}">
        <p14:creationId xmlns:p14="http://schemas.microsoft.com/office/powerpoint/2010/main" val="3200849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4" descr="A képen szöveg, kültéri, platform, követés látható&#10;&#10;Automatikusan generált leírás">
            <a:extLst>
              <a:ext uri="{FF2B5EF4-FFF2-40B4-BE49-F238E27FC236}">
                <a16:creationId xmlns:a16="http://schemas.microsoft.com/office/drawing/2014/main" id="{28F4C2BF-5465-4D20-A3E2-767163810A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08" r="7034" b="-1"/>
          <a:stretch/>
        </p:blipFill>
        <p:spPr>
          <a:xfrm>
            <a:off x="20" y="10"/>
            <a:ext cx="7444308" cy="6857990"/>
          </a:xfrm>
          <a:custGeom>
            <a:avLst/>
            <a:gdLst/>
            <a:ahLst/>
            <a:cxnLst/>
            <a:rect l="l" t="t" r="r" b="b"/>
            <a:pathLst>
              <a:path w="7444328" h="6858000">
                <a:moveTo>
                  <a:pt x="0" y="0"/>
                </a:moveTo>
                <a:lnTo>
                  <a:pt x="6874601" y="0"/>
                </a:lnTo>
                <a:lnTo>
                  <a:pt x="6874601" y="565149"/>
                </a:lnTo>
                <a:lnTo>
                  <a:pt x="7444328" y="565149"/>
                </a:lnTo>
                <a:lnTo>
                  <a:pt x="744432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8C68F39-5E8A-844C-A8FD-394F253C1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10472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C583CEB-AC2B-2640-94F6-5958E6BC5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10472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88E16D35-AA40-4DAE-ADE7-887FCB060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8462" y="455362"/>
            <a:ext cx="3677491" cy="1550419"/>
          </a:xfrm>
        </p:spPr>
        <p:txBody>
          <a:bodyPr>
            <a:normAutofit/>
          </a:bodyPr>
          <a:lstStyle/>
          <a:p>
            <a:r>
              <a:rPr lang="hu-HU"/>
              <a:t>Ganz KCSV7 fényvillamos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1DC88D8-1CD4-4F58-8118-9DBB2526B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8462" y="2160016"/>
            <a:ext cx="3677491" cy="392615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hu-HU" sz="2000"/>
              <a:t>A KCSV7 típus nem összekeverendő az ICS típussal, ugyanolyannak tűnnek, de nem azok. Ez a villamos is alacsony fogyasztású LED-szalagokkal lett kidíszítve, viszont ez csak hófehéren tud világítani.</a:t>
            </a:r>
          </a:p>
          <a:p>
            <a:pPr marL="0" indent="0">
              <a:buNone/>
            </a:pPr>
            <a:r>
              <a:rPr lang="hu-HU" sz="2000"/>
              <a:t>Ez a villamos csak a 2-es, és a 2M viszonylatokon közlekedik.</a:t>
            </a:r>
          </a:p>
        </p:txBody>
      </p:sp>
    </p:spTree>
    <p:extLst>
      <p:ext uri="{BB962C8B-B14F-4D97-AF65-F5344CB8AC3E}">
        <p14:creationId xmlns:p14="http://schemas.microsoft.com/office/powerpoint/2010/main" val="146021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4" descr="A képen szállítás, vonat, busz, aluljáró látható&#10;&#10;Automatikusan generált leírás">
            <a:extLst>
              <a:ext uri="{FF2B5EF4-FFF2-40B4-BE49-F238E27FC236}">
                <a16:creationId xmlns:a16="http://schemas.microsoft.com/office/drawing/2014/main" id="{5C77A3BA-FC99-4380-AA88-B9B1152F5A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50" r="-1" b="4458"/>
          <a:stretch/>
        </p:blipFill>
        <p:spPr>
          <a:xfrm>
            <a:off x="4751609" y="11"/>
            <a:ext cx="12188952" cy="6857990"/>
          </a:xfrm>
          <a:prstGeom prst="rect">
            <a:avLst/>
          </a:prstGeom>
        </p:spPr>
      </p:pic>
      <p:sp>
        <p:nvSpPr>
          <p:cNvPr id="11" name="Rectangle">
            <a:extLst>
              <a:ext uri="{FF2B5EF4-FFF2-40B4-BE49-F238E27FC236}">
                <a16:creationId xmlns:a16="http://schemas.microsoft.com/office/drawing/2014/main" id="{F7C9FD24-3092-E04F-925D-C1183BF54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755908" cy="6858001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/>
            <a:endParaRPr sz="2600" cap="all" dirty="0">
              <a:solidFill>
                <a:srgbClr val="FFFFFF"/>
              </a:solidFill>
              <a:sym typeface="Avenir Nex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C68F39-5E8A-844C-A8FD-394F253C1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1082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583CEB-AC2B-2640-94F6-5958E6BC5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1082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6F7DC338-0C72-4B76-8A9C-195535CBE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455362"/>
            <a:ext cx="3780775" cy="1550419"/>
          </a:xfrm>
        </p:spPr>
        <p:txBody>
          <a:bodyPr>
            <a:normAutofit/>
          </a:bodyPr>
          <a:lstStyle/>
          <a:p>
            <a:r>
              <a:rPr lang="hu-HU" dirty="0"/>
              <a:t>Ganz ICS fényvillamos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9A8D0FD-600D-4D3E-8915-0144E4E63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2160016"/>
            <a:ext cx="3780775" cy="392615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u-HU" sz="2000" dirty="0"/>
              <a:t>Van a kis ICS, ami olyan szinten hasonlít a KCSV7-hez, hogy én nem is tudom megkülönböztetni. Annyi, hogy az ICS fényvillamosoknak a viszonylat-táblájánál nincs LED szalag, illetve a kerekük kéken ki van világítva.</a:t>
            </a:r>
          </a:p>
          <a:p>
            <a:pPr marL="0" indent="0">
              <a:buNone/>
            </a:pPr>
            <a:r>
              <a:rPr lang="hu-HU" sz="2000" dirty="0"/>
              <a:t>Ez a villamos a 47-es, és a 49-es járatokon visz keresztül.</a:t>
            </a:r>
          </a:p>
        </p:txBody>
      </p:sp>
    </p:spTree>
    <p:extLst>
      <p:ext uri="{BB962C8B-B14F-4D97-AF65-F5344CB8AC3E}">
        <p14:creationId xmlns:p14="http://schemas.microsoft.com/office/powerpoint/2010/main" val="21646713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4" descr="A képen kültéri, szállítás, út, éjjel látható&#10;&#10;Automatikusan generált leírás">
            <a:extLst>
              <a:ext uri="{FF2B5EF4-FFF2-40B4-BE49-F238E27FC236}">
                <a16:creationId xmlns:a16="http://schemas.microsoft.com/office/drawing/2014/main" id="{697056CB-2344-4F0A-ABF1-26B8F45CC6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32" r="21810" b="-1"/>
          <a:stretch/>
        </p:blipFill>
        <p:spPr>
          <a:xfrm>
            <a:off x="20" y="10"/>
            <a:ext cx="7444308" cy="6857990"/>
          </a:xfrm>
          <a:custGeom>
            <a:avLst/>
            <a:gdLst/>
            <a:ahLst/>
            <a:cxnLst/>
            <a:rect l="l" t="t" r="r" b="b"/>
            <a:pathLst>
              <a:path w="7444328" h="6858000">
                <a:moveTo>
                  <a:pt x="0" y="0"/>
                </a:moveTo>
                <a:lnTo>
                  <a:pt x="6874601" y="0"/>
                </a:lnTo>
                <a:lnTo>
                  <a:pt x="6874601" y="565149"/>
                </a:lnTo>
                <a:lnTo>
                  <a:pt x="7444328" y="565149"/>
                </a:lnTo>
                <a:lnTo>
                  <a:pt x="744432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8C68F39-5E8A-844C-A8FD-394F253C1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10472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C583CEB-AC2B-2640-94F6-5958E6BC5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10472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7B3E6BF-D93A-4D43-A0D6-DA8432A9D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8462" y="455362"/>
            <a:ext cx="3677491" cy="15504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u-HU" sz="3400"/>
              <a:t>Siemens </a:t>
            </a:r>
            <a:r>
              <a:rPr lang="hu-HU" sz="3400" err="1"/>
              <a:t>Combino</a:t>
            </a:r>
            <a:r>
              <a:rPr lang="hu-HU" sz="3400"/>
              <a:t> fényvillamos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831806E-5D78-41D3-9AF6-FBA577019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8462" y="2160016"/>
            <a:ext cx="3677491" cy="392615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hu-HU" sz="2000" dirty="0"/>
              <a:t>A </a:t>
            </a:r>
            <a:r>
              <a:rPr lang="hu-HU" sz="2000" dirty="0" err="1"/>
              <a:t>Combino</a:t>
            </a:r>
            <a:r>
              <a:rPr lang="hu-HU" sz="2000" dirty="0"/>
              <a:t> fényvillamos most a 2021-es években gurul először kerekein. A villamos apró izzókból álló fényfüzérrel van feldíszítve, de csak a villamos tetején. Kár, hogy nem díszítették fel teljesen, jól nézett volna ki. :(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u-HU" sz="2000" dirty="0"/>
              <a:t>A villamos a 4-es és a 6-os villamos vonalon jár, járja a félköröket Budapest szívében.</a:t>
            </a:r>
          </a:p>
        </p:txBody>
      </p:sp>
    </p:spTree>
    <p:extLst>
      <p:ext uri="{BB962C8B-B14F-4D97-AF65-F5344CB8AC3E}">
        <p14:creationId xmlns:p14="http://schemas.microsoft.com/office/powerpoint/2010/main" val="1518112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InterweaveVTI">
  <a:themeElements>
    <a:clrScheme name="AnalogousFromDarkSeedLeftStep">
      <a:dk1>
        <a:srgbClr val="000000"/>
      </a:dk1>
      <a:lt1>
        <a:srgbClr val="FFFFFF"/>
      </a:lt1>
      <a:dk2>
        <a:srgbClr val="1C2131"/>
      </a:dk2>
      <a:lt2>
        <a:srgbClr val="F0F3F1"/>
      </a:lt2>
      <a:accent1>
        <a:srgbClr val="E729C4"/>
      </a:accent1>
      <a:accent2>
        <a:srgbClr val="A917D5"/>
      </a:accent2>
      <a:accent3>
        <a:srgbClr val="6C29E7"/>
      </a:accent3>
      <a:accent4>
        <a:srgbClr val="2B36D8"/>
      </a:accent4>
      <a:accent5>
        <a:srgbClr val="2985E7"/>
      </a:accent5>
      <a:accent6>
        <a:srgbClr val="17BDD0"/>
      </a:accent6>
      <a:hlink>
        <a:srgbClr val="3F67BF"/>
      </a:hlink>
      <a:folHlink>
        <a:srgbClr val="7F7F7F"/>
      </a:folHlink>
    </a:clrScheme>
    <a:fontScheme name="Interweave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rweaveVTI" id="{2A5AE21D-FC75-4AD0-BC12-FA563BC24905}" vid="{9A4A41B8-EB69-44BB-8E15-B517E25CF8C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Szélesvásznú</PresentationFormat>
  <Paragraphs>0</Paragraphs>
  <Slides>12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3" baseType="lpstr">
      <vt:lpstr>InterweaveVTI</vt:lpstr>
      <vt:lpstr>Budapest fényvillamosai</vt:lpstr>
      <vt:lpstr>Mi az a Fényvillamos?</vt:lpstr>
      <vt:lpstr>A Fényvillamos története</vt:lpstr>
      <vt:lpstr>Az "új" fényvillamosok</vt:lpstr>
      <vt:lpstr>Ganz UV fényvillamos</vt:lpstr>
      <vt:lpstr>Tatra T5C5K fényvillamos</vt:lpstr>
      <vt:lpstr>Ganz KCSV7 fényvillamos</vt:lpstr>
      <vt:lpstr>Ganz ICS fényvillamos</vt:lpstr>
      <vt:lpstr>Siemens Combino fényvillamos</vt:lpstr>
      <vt:lpstr>Duewag TW6000 fényvillamos</vt:lpstr>
      <vt:lpstr>Duewag TW6000 mikulásvillamos</vt:lpstr>
      <vt:lpstr>Köszönjük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/>
  <cp:lastModifiedBy/>
  <cp:revision>820</cp:revision>
  <dcterms:created xsi:type="dcterms:W3CDTF">2021-12-05T11:05:47Z</dcterms:created>
  <dcterms:modified xsi:type="dcterms:W3CDTF">2021-12-05T17:43:58Z</dcterms:modified>
</cp:coreProperties>
</file>